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b="-1" l="8125" r="746" t="0"/>
          <a:stretch/>
        </p:blipFill>
        <p:spPr>
          <a:xfrm>
            <a:off x="20" y="1282"/>
            <a:ext cx="12191980" cy="6856718"/>
          </a:xfrm>
          <a:prstGeom prst="rect">
            <a:avLst/>
          </a:prstGeom>
          <a:noFill/>
          <a:ln>
            <a:noFill/>
          </a:ln>
        </p:spPr>
      </p:pic>
      <p:sp>
        <p:nvSpPr>
          <p:cNvPr id="86" name="Google Shape;86;p13"/>
          <p:cNvSpPr txBox="1"/>
          <p:nvPr/>
        </p:nvSpPr>
        <p:spPr>
          <a:xfrm>
            <a:off x="532538" y="3043645"/>
            <a:ext cx="1064926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PE" sz="6000" u="none" cap="none" strike="noStrike">
                <a:solidFill>
                  <a:srgbClr val="FFC000"/>
                </a:solidFill>
                <a:latin typeface="Calibri"/>
                <a:ea typeface="Calibri"/>
                <a:cs typeface="Calibri"/>
                <a:sym typeface="Calibri"/>
              </a:rPr>
              <a:t>CONSTRUIMOS JUNTOS</a:t>
            </a:r>
            <a:endParaRPr b="1" i="0" sz="6000" u="none" cap="none" strike="noStrike">
              <a:solidFill>
                <a:srgbClr val="FFC000"/>
              </a:solidFill>
              <a:latin typeface="Calibri"/>
              <a:ea typeface="Calibri"/>
              <a:cs typeface="Calibri"/>
              <a:sym typeface="Calibri"/>
            </a:endParaRPr>
          </a:p>
        </p:txBody>
      </p:sp>
      <p:sp>
        <p:nvSpPr>
          <p:cNvPr id="87" name="Google Shape;87;p13"/>
          <p:cNvSpPr txBox="1"/>
          <p:nvPr/>
        </p:nvSpPr>
        <p:spPr>
          <a:xfrm>
            <a:off x="7807570" y="5541474"/>
            <a:ext cx="4053128" cy="895607"/>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90000"/>
              </a:lnSpc>
              <a:spcBef>
                <a:spcPts val="0"/>
              </a:spcBef>
              <a:spcAft>
                <a:spcPts val="0"/>
              </a:spcAft>
              <a:buClr>
                <a:schemeClr val="lt1"/>
              </a:buClr>
              <a:buSzPct val="100000"/>
              <a:buFont typeface="Arial"/>
              <a:buNone/>
            </a:pPr>
            <a:r>
              <a:rPr b="1" i="1" lang="es-PE" sz="2800" u="none" cap="none" strike="noStrike">
                <a:solidFill>
                  <a:schemeClr val="lt1"/>
                </a:solidFill>
                <a:latin typeface="Calibri"/>
                <a:ea typeface="Calibri"/>
                <a:cs typeface="Calibri"/>
                <a:sym typeface="Calibri"/>
              </a:rPr>
              <a:t>Ernesto Cavassa sj </a:t>
            </a:r>
            <a:endParaRPr/>
          </a:p>
          <a:p>
            <a:pPr indent="0" lvl="0" marL="0" marR="0" rtl="0" algn="r">
              <a:lnSpc>
                <a:spcPct val="90000"/>
              </a:lnSpc>
              <a:spcBef>
                <a:spcPts val="1000"/>
              </a:spcBef>
              <a:spcAft>
                <a:spcPts val="0"/>
              </a:spcAft>
              <a:buClr>
                <a:schemeClr val="lt1"/>
              </a:buClr>
              <a:buSzPct val="100000"/>
              <a:buFont typeface="Arial"/>
              <a:buNone/>
            </a:pPr>
            <a:r>
              <a:rPr b="1" i="1" lang="es-PE" sz="2800" u="none" cap="none" strike="noStrike">
                <a:solidFill>
                  <a:schemeClr val="lt1"/>
                </a:solidFill>
                <a:latin typeface="Calibri"/>
                <a:ea typeface="Calibri"/>
                <a:cs typeface="Calibri"/>
                <a:sym typeface="Calibri"/>
              </a:rPr>
              <a:t> Belén Romá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1825"/>
        </a:solidFill>
      </p:bgPr>
    </p:bg>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12719" l="0" r="0" t="14778"/>
          <a:stretch/>
        </p:blipFill>
        <p:spPr>
          <a:xfrm>
            <a:off x="0" y="339634"/>
            <a:ext cx="12217872" cy="61787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3"/>
          <p:cNvSpPr txBox="1"/>
          <p:nvPr>
            <p:ph type="title"/>
          </p:nvPr>
        </p:nvSpPr>
        <p:spPr>
          <a:xfrm>
            <a:off x="411982" y="4128076"/>
            <a:ext cx="2215662" cy="245268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s-PE" sz="3600">
                <a:latin typeface="Calibri"/>
                <a:ea typeface="Calibri"/>
                <a:cs typeface="Calibri"/>
                <a:sym typeface="Calibri"/>
              </a:rPr>
              <a:t>TRABAJO PERSONAL PREGUNTAS</a:t>
            </a:r>
            <a:br>
              <a:rPr lang="es-PE" sz="3600">
                <a:latin typeface="Calibri"/>
                <a:ea typeface="Calibri"/>
                <a:cs typeface="Calibri"/>
                <a:sym typeface="Calibri"/>
              </a:rPr>
            </a:br>
            <a:endParaRPr sz="3600"/>
          </a:p>
        </p:txBody>
      </p:sp>
      <p:pic>
        <p:nvPicPr>
          <p:cNvPr id="166" name="Google Shape;166;p23"/>
          <p:cNvPicPr preferRelativeResize="0"/>
          <p:nvPr/>
        </p:nvPicPr>
        <p:blipFill rotWithShape="1">
          <a:blip r:embed="rId3">
            <a:alphaModFix/>
          </a:blip>
          <a:srcRect b="10032" l="0" r="0" t="44372"/>
          <a:stretch/>
        </p:blipFill>
        <p:spPr>
          <a:xfrm>
            <a:off x="20" y="281363"/>
            <a:ext cx="12191980" cy="3677688"/>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67" name="Google Shape;167;p23"/>
          <p:cNvSpPr txBox="1"/>
          <p:nvPr>
            <p:ph idx="1" type="body"/>
          </p:nvPr>
        </p:nvSpPr>
        <p:spPr>
          <a:xfrm>
            <a:off x="2782389" y="4044251"/>
            <a:ext cx="9174480"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PE" sz="1800">
                <a:latin typeface="Calibri"/>
                <a:ea typeface="Calibri"/>
                <a:cs typeface="Calibri"/>
                <a:sym typeface="Calibri"/>
              </a:rPr>
              <a:t> </a:t>
            </a:r>
            <a:endParaRPr/>
          </a:p>
          <a:p>
            <a:pPr indent="-342900" lvl="0" marL="342900" rtl="0" algn="l">
              <a:lnSpc>
                <a:spcPct val="90000"/>
              </a:lnSpc>
              <a:spcBef>
                <a:spcPts val="1800"/>
              </a:spcBef>
              <a:spcAft>
                <a:spcPts val="0"/>
              </a:spcAft>
              <a:buClr>
                <a:schemeClr val="dk1"/>
              </a:buClr>
              <a:buSzPts val="2400"/>
              <a:buFont typeface="Calibri"/>
              <a:buAutoNum type="alphaLcPeriod"/>
            </a:pPr>
            <a:r>
              <a:rPr i="1" lang="es-PE" sz="2400">
                <a:latin typeface="Calibri"/>
                <a:ea typeface="Calibri"/>
                <a:cs typeface="Calibri"/>
                <a:sym typeface="Calibri"/>
              </a:rPr>
              <a:t>¿Cómo resuena en mí el material del día?</a:t>
            </a:r>
            <a:r>
              <a:rPr lang="es-PE" sz="2400">
                <a:latin typeface="Calibri"/>
                <a:ea typeface="Calibri"/>
                <a:cs typeface="Calibri"/>
                <a:sym typeface="Calibri"/>
              </a:rPr>
              <a:t>  Ecos personales (en una o dos palabras o imagen)   </a:t>
            </a:r>
            <a:endParaRPr sz="2400">
              <a:latin typeface="Calibri"/>
              <a:ea typeface="Calibri"/>
              <a:cs typeface="Calibri"/>
              <a:sym typeface="Calibri"/>
            </a:endParaRPr>
          </a:p>
          <a:p>
            <a:pPr indent="-342900" lvl="0" marL="342900" rtl="0" algn="l">
              <a:lnSpc>
                <a:spcPct val="90000"/>
              </a:lnSpc>
              <a:spcBef>
                <a:spcPts val="1000"/>
              </a:spcBef>
              <a:spcAft>
                <a:spcPts val="0"/>
              </a:spcAft>
              <a:buClr>
                <a:schemeClr val="dk1"/>
              </a:buClr>
              <a:buSzPts val="2400"/>
              <a:buFont typeface="Calibri"/>
              <a:buAutoNum type="alphaLcPeriod"/>
            </a:pPr>
            <a:r>
              <a:rPr i="1" lang="es-PE" sz="2400">
                <a:latin typeface="Calibri"/>
                <a:ea typeface="Calibri"/>
                <a:cs typeface="Calibri"/>
                <a:sym typeface="Calibri"/>
              </a:rPr>
              <a:t>¿Qué me reta  del PEG en la misión  JM dónde estoy, dónde me encuentro ?. Tras lo trabajado en el día ¿qué me inspira del pacto para renovar JUNTOS la misión JM en la que participo? </a:t>
            </a:r>
            <a:endParaRPr sz="2400">
              <a:latin typeface="Calibri"/>
              <a:ea typeface="Calibri"/>
              <a:cs typeface="Calibri"/>
              <a:sym typeface="Calibri"/>
            </a:endParaRPr>
          </a:p>
          <a:p>
            <a:pPr indent="-114300" lvl="0" marL="228600" rtl="0" algn="l">
              <a:lnSpc>
                <a:spcPct val="90000"/>
              </a:lnSpc>
              <a:spcBef>
                <a:spcPts val="1800"/>
              </a:spcBef>
              <a:spcAft>
                <a:spcPts val="0"/>
              </a:spcAft>
              <a:buClr>
                <a:schemeClr val="dk1"/>
              </a:buClr>
              <a:buSzPts val="18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b="-1" l="0" r="13333" t="0"/>
          <a:stretch/>
        </p:blipFill>
        <p:spPr>
          <a:xfrm>
            <a:off x="20" y="10"/>
            <a:ext cx="12191980" cy="6857990"/>
          </a:xfrm>
          <a:prstGeom prst="rect">
            <a:avLst/>
          </a:prstGeom>
          <a:noFill/>
          <a:ln>
            <a:noFill/>
          </a:ln>
        </p:spPr>
      </p:pic>
      <p:sp>
        <p:nvSpPr>
          <p:cNvPr id="93" name="Google Shape;93;p14"/>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4"/>
          <p:cNvSpPr txBox="1"/>
          <p:nvPr/>
        </p:nvSpPr>
        <p:spPr>
          <a:xfrm>
            <a:off x="1384663" y="382250"/>
            <a:ext cx="862148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PE" sz="4400" u="none" cap="none" strike="noStrike">
                <a:solidFill>
                  <a:srgbClr val="C00000"/>
                </a:solidFill>
                <a:latin typeface="Calibri"/>
                <a:ea typeface="Calibri"/>
                <a:cs typeface="Calibri"/>
                <a:sym typeface="Calibri"/>
              </a:rPr>
              <a:t>TESTIMONIO  UBUNTU (ÁFRICA)</a:t>
            </a:r>
            <a:r>
              <a:rPr b="0" i="0" lang="es-PE" sz="4400" u="none" cap="none" strike="noStrike">
                <a:solidFill>
                  <a:srgbClr val="C00000"/>
                </a:solidFill>
                <a:latin typeface="Calibri"/>
                <a:ea typeface="Calibri"/>
                <a:cs typeface="Calibri"/>
                <a:sym typeface="Calibri"/>
              </a:rPr>
              <a:t> </a:t>
            </a:r>
            <a:endParaRPr b="0" i="0" sz="4400" u="none" cap="none" strike="noStrike">
              <a:solidFill>
                <a:srgbClr val="C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15"/>
          <p:cNvSpPr/>
          <p:nvPr/>
        </p:nvSpPr>
        <p:spPr>
          <a:xfrm>
            <a:off x="8856239" y="5011798"/>
            <a:ext cx="3074795" cy="1657978"/>
          </a:xfrm>
          <a:prstGeom prst="rect">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PE" sz="3200" u="none" cap="none" strike="noStrike">
                <a:solidFill>
                  <a:schemeClr val="lt1"/>
                </a:solidFill>
                <a:latin typeface="Calibri"/>
                <a:ea typeface="Calibri"/>
                <a:cs typeface="Calibri"/>
                <a:sym typeface="Calibri"/>
              </a:rPr>
              <a:t>Regresamos al 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77351" y="808037"/>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b="1" lang="es-PE" sz="4000">
                <a:solidFill>
                  <a:srgbClr val="C00000"/>
                </a:solidFill>
                <a:latin typeface="Calibri"/>
                <a:ea typeface="Calibri"/>
                <a:cs typeface="Calibri"/>
                <a:sym typeface="Calibri"/>
              </a:rPr>
              <a:t>VIDEO </a:t>
            </a:r>
            <a:r>
              <a:rPr b="1" i="0" lang="es-PE" sz="4000">
                <a:solidFill>
                  <a:srgbClr val="C00000"/>
                </a:solidFill>
                <a:latin typeface="Calibri"/>
                <a:ea typeface="Calibri"/>
                <a:cs typeface="Calibri"/>
                <a:sym typeface="Calibri"/>
              </a:rPr>
              <a:t>MENSAJE DEL PAPA FRANCISCO AL ENCUENTRO SOBRE EL PACTO EDUCATIVO GLOBAL (15/10/2020)</a:t>
            </a:r>
            <a:br>
              <a:rPr b="1" i="0" lang="es-PE" sz="1400">
                <a:solidFill>
                  <a:srgbClr val="0F0F0F"/>
                </a:solidFill>
                <a:latin typeface="Arial"/>
                <a:ea typeface="Arial"/>
                <a:cs typeface="Arial"/>
                <a:sym typeface="Arial"/>
              </a:rPr>
            </a:br>
            <a:br>
              <a:rPr b="1" i="0" lang="es-PE" sz="1400">
                <a:solidFill>
                  <a:srgbClr val="0F0F0F"/>
                </a:solidFill>
                <a:latin typeface="Arial"/>
                <a:ea typeface="Arial"/>
                <a:cs typeface="Arial"/>
                <a:sym typeface="Arial"/>
              </a:rPr>
            </a:br>
            <a:br>
              <a:rPr b="1" i="0" lang="es-PE" sz="1400">
                <a:solidFill>
                  <a:srgbClr val="0F0F0F"/>
                </a:solidFill>
                <a:latin typeface="Arial"/>
                <a:ea typeface="Arial"/>
                <a:cs typeface="Arial"/>
                <a:sym typeface="Arial"/>
              </a:rPr>
            </a:br>
            <a:r>
              <a:rPr lang="es-PE" sz="1800">
                <a:highlight>
                  <a:srgbClr val="FFFF00"/>
                </a:highlight>
                <a:latin typeface="Calibri"/>
                <a:ea typeface="Calibri"/>
                <a:cs typeface="Calibri"/>
                <a:sym typeface="Calibri"/>
              </a:rPr>
              <a:t>https://www.youtube.com/watch?v=Cei7bhyw4nM</a:t>
            </a:r>
            <a:br>
              <a:rPr b="1" i="0" lang="es-PE" sz="1400">
                <a:solidFill>
                  <a:srgbClr val="0F0F0F"/>
                </a:solidFill>
                <a:latin typeface="Arial"/>
                <a:ea typeface="Arial"/>
                <a:cs typeface="Arial"/>
                <a:sym typeface="Arial"/>
              </a:rPr>
            </a:br>
            <a:br>
              <a:rPr b="1" i="0" lang="es-PE" sz="1400">
                <a:solidFill>
                  <a:srgbClr val="0F0F0F"/>
                </a:solidFill>
                <a:latin typeface="Arial"/>
                <a:ea typeface="Arial"/>
                <a:cs typeface="Arial"/>
                <a:sym typeface="Arial"/>
              </a:rPr>
            </a:br>
            <a:endParaRPr sz="3600"/>
          </a:p>
        </p:txBody>
      </p:sp>
      <p:pic>
        <p:nvPicPr>
          <p:cNvPr id="106" name="Google Shape;106;p16"/>
          <p:cNvPicPr preferRelativeResize="0"/>
          <p:nvPr/>
        </p:nvPicPr>
        <p:blipFill rotWithShape="1">
          <a:blip r:embed="rId3">
            <a:alphaModFix/>
          </a:blip>
          <a:srcRect b="9795" l="0" r="0" t="0"/>
          <a:stretch/>
        </p:blipFill>
        <p:spPr>
          <a:xfrm>
            <a:off x="30580" y="2133600"/>
            <a:ext cx="12130839" cy="45057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7"/>
          <p:cNvSpPr txBox="1"/>
          <p:nvPr>
            <p:ph type="title"/>
          </p:nvPr>
        </p:nvSpPr>
        <p:spPr>
          <a:xfrm>
            <a:off x="431318" y="4170293"/>
            <a:ext cx="3290887"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s-PE" sz="3600">
                <a:latin typeface="Calibri"/>
                <a:ea typeface="Calibri"/>
                <a:cs typeface="Calibri"/>
                <a:sym typeface="Calibri"/>
              </a:rPr>
              <a:t>1</a:t>
            </a:r>
            <a:r>
              <a:rPr lang="es-PE" sz="3600">
                <a:latin typeface="Calibri"/>
                <a:ea typeface="Calibri"/>
                <a:cs typeface="Calibri"/>
                <a:sym typeface="Calibri"/>
              </a:rPr>
              <a:t>. </a:t>
            </a:r>
            <a:r>
              <a:rPr b="1" lang="es-PE" sz="3600">
                <a:latin typeface="Calibri"/>
                <a:ea typeface="Calibri"/>
                <a:cs typeface="Calibri"/>
                <a:sym typeface="Calibri"/>
              </a:rPr>
              <a:t>LA APERTURA AL OTRO COMO FUNDAMENTO</a:t>
            </a:r>
            <a:br>
              <a:rPr lang="es-PE" sz="3600">
                <a:latin typeface="Calibri"/>
                <a:ea typeface="Calibri"/>
                <a:cs typeface="Calibri"/>
                <a:sym typeface="Calibri"/>
              </a:rPr>
            </a:br>
            <a:endParaRPr sz="3600"/>
          </a:p>
        </p:txBody>
      </p:sp>
      <p:pic>
        <p:nvPicPr>
          <p:cNvPr id="112" name="Google Shape;112;p17"/>
          <p:cNvPicPr preferRelativeResize="0"/>
          <p:nvPr/>
        </p:nvPicPr>
        <p:blipFill rotWithShape="1">
          <a:blip r:embed="rId3">
            <a:alphaModFix/>
          </a:blip>
          <a:srcRect b="26953" l="0" r="0" t="22532"/>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13" name="Google Shape;113;p17"/>
          <p:cNvSpPr txBox="1"/>
          <p:nvPr>
            <p:ph idx="1" type="body"/>
          </p:nvPr>
        </p:nvSpPr>
        <p:spPr>
          <a:xfrm>
            <a:off x="4026791" y="3846443"/>
            <a:ext cx="7966426" cy="324014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s-PE" sz="2400">
                <a:latin typeface="Calibri"/>
                <a:ea typeface="Calibri"/>
                <a:cs typeface="Calibri"/>
                <a:sym typeface="Calibri"/>
              </a:rPr>
              <a:t>El otro no es una amenaza sino un compañero de viaje</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Con quien establezco un pacto, una alianza. Valor bíblico del término</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Cada contribución es indispensable</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Educar nunca ha sido fácil; menos ahora</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Contexto de “emergencia educativa”</a:t>
            </a:r>
            <a:endParaRPr/>
          </a:p>
          <a:p>
            <a:pPr indent="-114300" lvl="0" marL="228600" rtl="0" algn="l">
              <a:lnSpc>
                <a:spcPct val="90000"/>
              </a:lnSpc>
              <a:spcBef>
                <a:spcPts val="1800"/>
              </a:spcBef>
              <a:spcAft>
                <a:spcPts val="0"/>
              </a:spcAft>
              <a:buClr>
                <a:schemeClr val="dk1"/>
              </a:buClr>
              <a:buSzPts val="18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8"/>
          <p:cNvSpPr txBox="1"/>
          <p:nvPr>
            <p:ph type="title"/>
          </p:nvPr>
        </p:nvSpPr>
        <p:spPr>
          <a:xfrm>
            <a:off x="262353" y="4060962"/>
            <a:ext cx="2947986" cy="24526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s-PE" sz="3600">
                <a:latin typeface="Calibri"/>
                <a:ea typeface="Calibri"/>
                <a:cs typeface="Calibri"/>
                <a:sym typeface="Calibri"/>
              </a:rPr>
              <a:t>2. LA FRATERNIDAD ORIGINARIA</a:t>
            </a:r>
            <a:endParaRPr sz="3600"/>
          </a:p>
        </p:txBody>
      </p:sp>
      <p:pic>
        <p:nvPicPr>
          <p:cNvPr id="119" name="Google Shape;119;p18"/>
          <p:cNvPicPr preferRelativeResize="0"/>
          <p:nvPr/>
        </p:nvPicPr>
        <p:blipFill rotWithShape="1">
          <a:blip r:embed="rId3">
            <a:alphaModFix/>
          </a:blip>
          <a:srcRect b="22324" l="0" r="0" t="41117"/>
          <a:stretch/>
        </p:blipFill>
        <p:spPr>
          <a:xfrm>
            <a:off x="0" y="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20" name="Google Shape;120;p18"/>
          <p:cNvSpPr txBox="1"/>
          <p:nvPr>
            <p:ph idx="1" type="body"/>
          </p:nvPr>
        </p:nvSpPr>
        <p:spPr>
          <a:xfrm>
            <a:off x="3334571" y="3644707"/>
            <a:ext cx="8595076" cy="3285195"/>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s-PE" sz="2000">
                <a:latin typeface="Calibri"/>
                <a:ea typeface="Calibri"/>
                <a:cs typeface="Calibri"/>
                <a:sym typeface="Calibri"/>
              </a:rPr>
              <a:t>Experiencia fundante: dato antropológico</a:t>
            </a:r>
            <a:endParaRPr/>
          </a:p>
          <a:p>
            <a:pPr indent="-228600" lvl="0" marL="228600" rtl="0" algn="l">
              <a:lnSpc>
                <a:spcPct val="90000"/>
              </a:lnSpc>
              <a:spcBef>
                <a:spcPts val="1800"/>
              </a:spcBef>
              <a:spcAft>
                <a:spcPts val="0"/>
              </a:spcAft>
              <a:buClr>
                <a:schemeClr val="dk1"/>
              </a:buClr>
              <a:buSzPts val="2000"/>
              <a:buChar char="•"/>
            </a:pPr>
            <a:r>
              <a:rPr lang="es-PE" sz="2000">
                <a:latin typeface="Calibri"/>
                <a:ea typeface="Calibri"/>
                <a:cs typeface="Calibri"/>
                <a:sym typeface="Calibri"/>
              </a:rPr>
              <a:t>Previa a la moral y a la religión: nos incluye a todos</a:t>
            </a:r>
            <a:endParaRPr/>
          </a:p>
          <a:p>
            <a:pPr indent="-228600" lvl="0" marL="228600" rtl="0" algn="l">
              <a:lnSpc>
                <a:spcPct val="90000"/>
              </a:lnSpc>
              <a:spcBef>
                <a:spcPts val="1800"/>
              </a:spcBef>
              <a:spcAft>
                <a:spcPts val="0"/>
              </a:spcAft>
              <a:buClr>
                <a:schemeClr val="dk1"/>
              </a:buClr>
              <a:buSzPts val="2000"/>
              <a:buChar char="•"/>
            </a:pPr>
            <a:r>
              <a:rPr lang="es-PE" sz="2000">
                <a:latin typeface="Calibri"/>
                <a:ea typeface="Calibri"/>
                <a:cs typeface="Calibri"/>
                <a:sym typeface="Calibri"/>
              </a:rPr>
              <a:t>La “cultura del descarte” destruye la fraternidad</a:t>
            </a:r>
            <a:endParaRPr/>
          </a:p>
          <a:p>
            <a:pPr indent="-228600" lvl="0" marL="228600" rtl="0" algn="l">
              <a:lnSpc>
                <a:spcPct val="90000"/>
              </a:lnSpc>
              <a:spcBef>
                <a:spcPts val="1800"/>
              </a:spcBef>
              <a:spcAft>
                <a:spcPts val="0"/>
              </a:spcAft>
              <a:buClr>
                <a:schemeClr val="dk1"/>
              </a:buClr>
              <a:buSzPts val="2000"/>
              <a:buChar char="•"/>
            </a:pPr>
            <a:r>
              <a:rPr lang="es-PE" sz="2000">
                <a:latin typeface="Calibri"/>
                <a:ea typeface="Calibri"/>
                <a:cs typeface="Calibri"/>
                <a:sym typeface="Calibri"/>
              </a:rPr>
              <a:t>Frente a ella: “la aldea global de la educación” que nos recuerda la fraternidad originaria</a:t>
            </a:r>
            <a:endParaRPr/>
          </a:p>
          <a:p>
            <a:pPr indent="-228600" lvl="0" marL="228600" rtl="0" algn="l">
              <a:lnSpc>
                <a:spcPct val="90000"/>
              </a:lnSpc>
              <a:spcBef>
                <a:spcPts val="1800"/>
              </a:spcBef>
              <a:spcAft>
                <a:spcPts val="0"/>
              </a:spcAft>
              <a:buClr>
                <a:schemeClr val="dk1"/>
              </a:buClr>
              <a:buSzPts val="2000"/>
              <a:buChar char="•"/>
            </a:pPr>
            <a:r>
              <a:rPr lang="es-PE" sz="2000">
                <a:latin typeface="Calibri"/>
                <a:ea typeface="Calibri"/>
                <a:cs typeface="Calibri"/>
                <a:sym typeface="Calibri"/>
              </a:rPr>
              <a:t>“En efecto, fuimos creados no sólo para vivir “con los demás”, sino también para vivir “al servicio de los demás”, en una reciprocidad salvadora y enriquecedora”</a:t>
            </a:r>
            <a:endParaRPr sz="2000">
              <a:latin typeface="Calibri"/>
              <a:ea typeface="Calibri"/>
              <a:cs typeface="Calibri"/>
              <a:sym typeface="Calibri"/>
            </a:endParaRPr>
          </a:p>
          <a:p>
            <a:pPr indent="-133350" lvl="0" marL="228600" rtl="0" algn="l">
              <a:lnSpc>
                <a:spcPct val="90000"/>
              </a:lnSpc>
              <a:spcBef>
                <a:spcPts val="1800"/>
              </a:spcBef>
              <a:spcAft>
                <a:spcPts val="0"/>
              </a:spcAft>
              <a:buClr>
                <a:schemeClr val="dk1"/>
              </a:buClr>
              <a:buSzPts val="1500"/>
              <a:buNone/>
            </a:pPr>
            <a:r>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9"/>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6" name="Google Shape;126;p19"/>
          <p:cNvPicPr preferRelativeResize="0"/>
          <p:nvPr/>
        </p:nvPicPr>
        <p:blipFill rotWithShape="1">
          <a:blip r:embed="rId3">
            <a:alphaModFix/>
          </a:blip>
          <a:srcRect b="-1" l="0" r="-1" t="6342"/>
          <a:stretch/>
        </p:blipFill>
        <p:spPr>
          <a:xfrm>
            <a:off x="-1" y="10"/>
            <a:ext cx="12228129" cy="4666928"/>
          </a:xfrm>
          <a:prstGeom prst="rect">
            <a:avLst/>
          </a:prstGeom>
          <a:noFill/>
          <a:ln>
            <a:noFill/>
          </a:ln>
        </p:spPr>
      </p:pic>
      <p:grpSp>
        <p:nvGrpSpPr>
          <p:cNvPr id="127" name="Google Shape;127;p19"/>
          <p:cNvGrpSpPr/>
          <p:nvPr/>
        </p:nvGrpSpPr>
        <p:grpSpPr>
          <a:xfrm>
            <a:off x="-305" y="2987478"/>
            <a:ext cx="12228128" cy="1828800"/>
            <a:chOff x="-305" y="2987478"/>
            <a:chExt cx="12188952" cy="1828800"/>
          </a:xfrm>
        </p:grpSpPr>
        <p:sp>
          <p:nvSpPr>
            <p:cNvPr id="128" name="Google Shape;128;p19"/>
            <p:cNvSpPr/>
            <p:nvPr/>
          </p:nvSpPr>
          <p:spPr>
            <a:xfrm>
              <a:off x="-305" y="2987478"/>
              <a:ext cx="12188952" cy="1099712"/>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9"/>
            <p:cNvSpPr/>
            <p:nvPr/>
          </p:nvSpPr>
          <p:spPr>
            <a:xfrm>
              <a:off x="-305" y="3199381"/>
              <a:ext cx="12188952" cy="902694"/>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9"/>
            <p:cNvSpPr/>
            <p:nvPr/>
          </p:nvSpPr>
          <p:spPr>
            <a:xfrm>
              <a:off x="-305" y="3501488"/>
              <a:ext cx="12188952" cy="641669"/>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9"/>
            <p:cNvSpPr/>
            <p:nvPr/>
          </p:nvSpPr>
          <p:spPr>
            <a:xfrm>
              <a:off x="-305" y="3614750"/>
              <a:ext cx="12188952" cy="1201528"/>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2" name="Google Shape;132;p19"/>
          <p:cNvSpPr txBox="1"/>
          <p:nvPr>
            <p:ph type="title"/>
          </p:nvPr>
        </p:nvSpPr>
        <p:spPr>
          <a:xfrm>
            <a:off x="804672" y="4551037"/>
            <a:ext cx="5021782" cy="15099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100"/>
              <a:buFont typeface="Calibri"/>
              <a:buNone/>
            </a:pPr>
            <a:r>
              <a:rPr lang="es-PE" sz="3100">
                <a:solidFill>
                  <a:schemeClr val="dk2"/>
                </a:solidFill>
                <a:latin typeface="Calibri"/>
                <a:ea typeface="Calibri"/>
                <a:cs typeface="Calibri"/>
                <a:sym typeface="Calibri"/>
              </a:rPr>
              <a:t>UN PAR DE CONSIDERACIONES DESDE LA ESPIRITUALIDAD IGNACIANA</a:t>
            </a:r>
            <a:r>
              <a:rPr lang="es-PE" sz="3100">
                <a:solidFill>
                  <a:schemeClr val="dk2"/>
                </a:solidFill>
              </a:rPr>
              <a:t> </a:t>
            </a:r>
            <a:endParaRPr sz="3100">
              <a:solidFill>
                <a:schemeClr val="dk2"/>
              </a:solidFill>
            </a:endParaRPr>
          </a:p>
        </p:txBody>
      </p:sp>
      <p:sp>
        <p:nvSpPr>
          <p:cNvPr id="133" name="Google Shape;133;p19"/>
          <p:cNvSpPr txBox="1"/>
          <p:nvPr>
            <p:ph idx="1" type="body"/>
          </p:nvPr>
        </p:nvSpPr>
        <p:spPr>
          <a:xfrm>
            <a:off x="6365548" y="4701882"/>
            <a:ext cx="5416953" cy="150993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3200"/>
              <a:buChar char="•"/>
            </a:pPr>
            <a:r>
              <a:rPr b="1" lang="es-PE" sz="3200">
                <a:solidFill>
                  <a:schemeClr val="dk2"/>
                </a:solidFill>
                <a:latin typeface="Calibri"/>
                <a:ea typeface="Calibri"/>
                <a:cs typeface="Calibri"/>
                <a:sym typeface="Calibri"/>
              </a:rPr>
              <a:t>El Principio y Fundamento</a:t>
            </a:r>
            <a:endParaRPr/>
          </a:p>
          <a:p>
            <a:pPr indent="-228600" lvl="0" marL="228600" rtl="0" algn="l">
              <a:lnSpc>
                <a:spcPct val="90000"/>
              </a:lnSpc>
              <a:spcBef>
                <a:spcPts val="1000"/>
              </a:spcBef>
              <a:spcAft>
                <a:spcPts val="0"/>
              </a:spcAft>
              <a:buClr>
                <a:schemeClr val="dk2"/>
              </a:buClr>
              <a:buSzPts val="3200"/>
              <a:buChar char="•"/>
            </a:pPr>
            <a:r>
              <a:rPr b="1" lang="es-PE" sz="3200">
                <a:solidFill>
                  <a:schemeClr val="dk2"/>
                </a:solidFill>
                <a:latin typeface="Calibri"/>
                <a:ea typeface="Calibri"/>
                <a:cs typeface="Calibri"/>
                <a:sym typeface="Calibri"/>
              </a:rPr>
              <a:t>Ignacio Peregrino</a:t>
            </a:r>
            <a:endParaRPr/>
          </a:p>
          <a:p>
            <a:pPr indent="-114300" lvl="0" marL="228600" rtl="0" algn="l">
              <a:lnSpc>
                <a:spcPct val="90000"/>
              </a:lnSpc>
              <a:spcBef>
                <a:spcPts val="1000"/>
              </a:spcBef>
              <a:spcAft>
                <a:spcPts val="0"/>
              </a:spcAft>
              <a:buClr>
                <a:schemeClr val="dk1"/>
              </a:buClr>
              <a:buSzPts val="1800"/>
              <a:buNone/>
            </a:pPr>
            <a:r>
              <a:t/>
            </a:r>
            <a:endParaRPr sz="1800">
              <a:solidFill>
                <a:schemeClr val="dk2"/>
              </a:solidFill>
              <a:latin typeface="Calibri"/>
              <a:ea typeface="Calibri"/>
              <a:cs typeface="Calibri"/>
              <a:sym typeface="Calibri"/>
            </a:endParaRPr>
          </a:p>
          <a:p>
            <a:pPr indent="-114300" lvl="0" marL="228600" rtl="0" algn="l">
              <a:lnSpc>
                <a:spcPct val="90000"/>
              </a:lnSpc>
              <a:spcBef>
                <a:spcPts val="1000"/>
              </a:spcBef>
              <a:spcAft>
                <a:spcPts val="0"/>
              </a:spcAft>
              <a:buClr>
                <a:schemeClr val="dk1"/>
              </a:buClr>
              <a:buSzPts val="1800"/>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0"/>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9" name="Google Shape;139;p20"/>
          <p:cNvPicPr preferRelativeResize="0"/>
          <p:nvPr/>
        </p:nvPicPr>
        <p:blipFill rotWithShape="1">
          <a:blip r:embed="rId3">
            <a:alphaModFix/>
          </a:blip>
          <a:srcRect b="275" l="0" r="-1" t="22620"/>
          <a:stretch/>
        </p:blipFill>
        <p:spPr>
          <a:xfrm>
            <a:off x="-1" y="10"/>
            <a:ext cx="12228129" cy="4666928"/>
          </a:xfrm>
          <a:prstGeom prst="rect">
            <a:avLst/>
          </a:prstGeom>
          <a:noFill/>
          <a:ln>
            <a:noFill/>
          </a:ln>
        </p:spPr>
      </p:pic>
      <p:grpSp>
        <p:nvGrpSpPr>
          <p:cNvPr id="140" name="Google Shape;140;p20"/>
          <p:cNvGrpSpPr/>
          <p:nvPr/>
        </p:nvGrpSpPr>
        <p:grpSpPr>
          <a:xfrm>
            <a:off x="-305" y="2987478"/>
            <a:ext cx="12228128" cy="1828800"/>
            <a:chOff x="-305" y="2987478"/>
            <a:chExt cx="12188952" cy="1828800"/>
          </a:xfrm>
        </p:grpSpPr>
        <p:sp>
          <p:nvSpPr>
            <p:cNvPr id="141" name="Google Shape;141;p20"/>
            <p:cNvSpPr/>
            <p:nvPr/>
          </p:nvSpPr>
          <p:spPr>
            <a:xfrm>
              <a:off x="-305" y="2987478"/>
              <a:ext cx="12188952" cy="1099712"/>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0"/>
            <p:cNvSpPr/>
            <p:nvPr/>
          </p:nvSpPr>
          <p:spPr>
            <a:xfrm>
              <a:off x="-305" y="3199381"/>
              <a:ext cx="12188952" cy="902694"/>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0"/>
            <p:cNvSpPr/>
            <p:nvPr/>
          </p:nvSpPr>
          <p:spPr>
            <a:xfrm>
              <a:off x="-305" y="3501488"/>
              <a:ext cx="12188952" cy="641669"/>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20"/>
            <p:cNvSpPr/>
            <p:nvPr/>
          </p:nvSpPr>
          <p:spPr>
            <a:xfrm>
              <a:off x="-305" y="3614750"/>
              <a:ext cx="12188952" cy="1201528"/>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5" name="Google Shape;145;p20"/>
          <p:cNvSpPr txBox="1"/>
          <p:nvPr>
            <p:ph type="title"/>
          </p:nvPr>
        </p:nvSpPr>
        <p:spPr>
          <a:xfrm>
            <a:off x="327593" y="4445264"/>
            <a:ext cx="2942380" cy="150993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b="1" lang="es-PE" sz="3300">
                <a:solidFill>
                  <a:schemeClr val="dk2"/>
                </a:solidFill>
                <a:latin typeface="Calibri"/>
                <a:ea typeface="Calibri"/>
                <a:cs typeface="Calibri"/>
                <a:sym typeface="Calibri"/>
              </a:rPr>
              <a:t>1. EL PRINCIPIO Y FUNDAMENTO</a:t>
            </a:r>
            <a:br>
              <a:rPr lang="es-PE" sz="3300">
                <a:solidFill>
                  <a:schemeClr val="dk2"/>
                </a:solidFill>
                <a:latin typeface="Calibri"/>
                <a:ea typeface="Calibri"/>
                <a:cs typeface="Calibri"/>
                <a:sym typeface="Calibri"/>
              </a:rPr>
            </a:br>
            <a:endParaRPr sz="3300">
              <a:solidFill>
                <a:schemeClr val="dk2"/>
              </a:solidFill>
            </a:endParaRPr>
          </a:p>
        </p:txBody>
      </p:sp>
      <p:sp>
        <p:nvSpPr>
          <p:cNvPr id="146" name="Google Shape;146;p20"/>
          <p:cNvSpPr txBox="1"/>
          <p:nvPr>
            <p:ph idx="1" type="body"/>
          </p:nvPr>
        </p:nvSpPr>
        <p:spPr>
          <a:xfrm>
            <a:off x="3498574" y="4019663"/>
            <a:ext cx="8604447" cy="2913007"/>
          </a:xfrm>
          <a:prstGeom prst="rect">
            <a:avLst/>
          </a:prstGeom>
          <a:noFill/>
          <a:ln>
            <a:noFill/>
          </a:ln>
        </p:spPr>
        <p:txBody>
          <a:bodyPr anchorCtr="0" anchor="ctr"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2"/>
              </a:buClr>
              <a:buSzPct val="100000"/>
              <a:buChar char="•"/>
            </a:pPr>
            <a:r>
              <a:rPr lang="es-PE">
                <a:solidFill>
                  <a:schemeClr val="dk2"/>
                </a:solidFill>
                <a:latin typeface="Calibri"/>
                <a:ea typeface="Calibri"/>
                <a:cs typeface="Calibri"/>
                <a:sym typeface="Calibri"/>
              </a:rPr>
              <a:t>En los EE: abre la experiencia del peregrinar, de la búsqueda de la voluntad de Dios</a:t>
            </a:r>
            <a:endParaRPr/>
          </a:p>
          <a:p>
            <a:pPr indent="-228600" lvl="0" marL="228600" rtl="0" algn="l">
              <a:lnSpc>
                <a:spcPct val="90000"/>
              </a:lnSpc>
              <a:spcBef>
                <a:spcPts val="1800"/>
              </a:spcBef>
              <a:spcAft>
                <a:spcPts val="0"/>
              </a:spcAft>
              <a:buClr>
                <a:schemeClr val="dk2"/>
              </a:buClr>
              <a:buSzPct val="100000"/>
              <a:buChar char="•"/>
            </a:pPr>
            <a:r>
              <a:rPr lang="es-PE">
                <a:solidFill>
                  <a:schemeClr val="dk2"/>
                </a:solidFill>
                <a:latin typeface="Calibri"/>
                <a:ea typeface="Calibri"/>
                <a:cs typeface="Calibri"/>
                <a:sym typeface="Calibri"/>
              </a:rPr>
              <a:t>Coloca los términos básicos de la antropología ignaciana: La persona es criada para … Dios y mediante ello, realizarse, y todas las demás cosas están hechas para este fin. </a:t>
            </a:r>
            <a:endParaRPr/>
          </a:p>
          <a:p>
            <a:pPr indent="-228600" lvl="0" marL="228600" rtl="0" algn="l">
              <a:lnSpc>
                <a:spcPct val="90000"/>
              </a:lnSpc>
              <a:spcBef>
                <a:spcPts val="1800"/>
              </a:spcBef>
              <a:spcAft>
                <a:spcPts val="0"/>
              </a:spcAft>
              <a:buClr>
                <a:schemeClr val="dk2"/>
              </a:buClr>
              <a:buSzPct val="100000"/>
              <a:buChar char="•"/>
            </a:pPr>
            <a:r>
              <a:rPr lang="es-PE">
                <a:solidFill>
                  <a:schemeClr val="dk2"/>
                </a:solidFill>
                <a:latin typeface="Calibri"/>
                <a:ea typeface="Calibri"/>
                <a:cs typeface="Calibri"/>
                <a:sym typeface="Calibri"/>
              </a:rPr>
              <a:t>El horizonte es Dios. Las “cosas criadas” son medios para llegar a él. </a:t>
            </a:r>
            <a:endParaRPr/>
          </a:p>
          <a:p>
            <a:pPr indent="-228600" lvl="0" marL="228600" rtl="0" algn="l">
              <a:lnSpc>
                <a:spcPct val="90000"/>
              </a:lnSpc>
              <a:spcBef>
                <a:spcPts val="1800"/>
              </a:spcBef>
              <a:spcAft>
                <a:spcPts val="0"/>
              </a:spcAft>
              <a:buClr>
                <a:schemeClr val="dk2"/>
              </a:buClr>
              <a:buSzPct val="100000"/>
              <a:buChar char="•"/>
            </a:pPr>
            <a:r>
              <a:rPr lang="es-PE">
                <a:solidFill>
                  <a:schemeClr val="dk2"/>
                </a:solidFill>
                <a:latin typeface="Calibri"/>
                <a:ea typeface="Calibri"/>
                <a:cs typeface="Calibri"/>
                <a:sym typeface="Calibri"/>
              </a:rPr>
              <a:t>Elección permanente, en base al “magis”</a:t>
            </a:r>
            <a:endParaRPr/>
          </a:p>
          <a:p>
            <a:pPr indent="-184340" lvl="0" marL="228600" rtl="0" algn="l">
              <a:lnSpc>
                <a:spcPct val="90000"/>
              </a:lnSpc>
              <a:spcBef>
                <a:spcPts val="1800"/>
              </a:spcBef>
              <a:spcAft>
                <a:spcPts val="0"/>
              </a:spcAft>
              <a:buClr>
                <a:schemeClr val="dk1"/>
              </a:buClr>
              <a:buSzPct val="100000"/>
              <a:buNone/>
            </a:pPr>
            <a:r>
              <a:t/>
            </a:r>
            <a:endParaRPr sz="9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2" name="Google Shape;152;p21"/>
          <p:cNvPicPr preferRelativeResize="0"/>
          <p:nvPr/>
        </p:nvPicPr>
        <p:blipFill rotWithShape="1">
          <a:blip r:embed="rId3">
            <a:alphaModFix/>
          </a:blip>
          <a:srcRect b="1" l="0" r="1301" t="0"/>
          <a:stretch/>
        </p:blipFill>
        <p:spPr>
          <a:xfrm>
            <a:off x="1" y="10"/>
            <a:ext cx="9669642" cy="6857990"/>
          </a:xfrm>
          <a:prstGeom prst="rect">
            <a:avLst/>
          </a:prstGeom>
          <a:noFill/>
          <a:ln>
            <a:noFill/>
          </a:ln>
        </p:spPr>
      </p:pic>
      <p:sp>
        <p:nvSpPr>
          <p:cNvPr id="153" name="Google Shape;153;p21"/>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1"/>
          <p:cNvSpPr txBox="1"/>
          <p:nvPr>
            <p:ph type="title"/>
          </p:nvPr>
        </p:nvSpPr>
        <p:spPr>
          <a:xfrm>
            <a:off x="6439989" y="267145"/>
            <a:ext cx="5540827" cy="13336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s-PE" sz="4000">
                <a:latin typeface="Calibri"/>
                <a:ea typeface="Calibri"/>
                <a:cs typeface="Calibri"/>
                <a:sym typeface="Calibri"/>
              </a:rPr>
              <a:t>2. Ignacio Peregrino</a:t>
            </a:r>
            <a:endParaRPr sz="4000"/>
          </a:p>
        </p:txBody>
      </p:sp>
      <p:sp>
        <p:nvSpPr>
          <p:cNvPr id="155" name="Google Shape;155;p21"/>
          <p:cNvSpPr txBox="1"/>
          <p:nvPr>
            <p:ph idx="1" type="body"/>
          </p:nvPr>
        </p:nvSpPr>
        <p:spPr>
          <a:xfrm>
            <a:off x="8014936" y="1867989"/>
            <a:ext cx="3822189" cy="472286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s-PE" sz="2400">
                <a:latin typeface="Calibri"/>
                <a:ea typeface="Calibri"/>
                <a:cs typeface="Calibri"/>
                <a:sym typeface="Calibri"/>
              </a:rPr>
              <a:t>Desde su conversión hasta su muerte busca la voluntad de Dios (su horizonte)</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Los EE son la expresión de esa búsqueda: revelan una espiritualidad de discernimiento para tomar decisiones</a:t>
            </a:r>
            <a:endParaRPr/>
          </a:p>
          <a:p>
            <a:pPr indent="-228600" lvl="0" marL="228600" rtl="0" algn="l">
              <a:lnSpc>
                <a:spcPct val="90000"/>
              </a:lnSpc>
              <a:spcBef>
                <a:spcPts val="1800"/>
              </a:spcBef>
              <a:spcAft>
                <a:spcPts val="0"/>
              </a:spcAft>
              <a:buClr>
                <a:schemeClr val="dk1"/>
              </a:buClr>
              <a:buSzPts val="2400"/>
              <a:buChar char="•"/>
            </a:pPr>
            <a:r>
              <a:rPr lang="es-PE" sz="2400">
                <a:latin typeface="Calibri"/>
                <a:ea typeface="Calibri"/>
                <a:cs typeface="Calibri"/>
                <a:sym typeface="Calibri"/>
              </a:rPr>
              <a:t>Francisco nos invita a unirnos, como peregrinos, a elaborar nuestro aporte al PEG</a:t>
            </a:r>
            <a:endParaRPr/>
          </a:p>
          <a:p>
            <a:pPr indent="-101600" lvl="0" marL="228600" rtl="0" algn="l">
              <a:lnSpc>
                <a:spcPct val="90000"/>
              </a:lnSpc>
              <a:spcBef>
                <a:spcPts val="1800"/>
              </a:spcBef>
              <a:spcAft>
                <a:spcPts val="0"/>
              </a:spcAft>
              <a:buClr>
                <a:schemeClr val="dk1"/>
              </a:buClr>
              <a:buSzPts val="20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